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Big Shoulders Display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Montserrat Bold" panose="00000800000000000000" charset="0"/>
      <p:regular r:id="rId24"/>
    </p:embeddedFont>
    <p:embeddedFont>
      <p:font typeface="Montserrat Bold Italics" panose="020B0604020202020204" charset="0"/>
      <p:regular r:id="rId25"/>
    </p:embeddedFont>
    <p:embeddedFont>
      <p:font typeface="Montserrat Classic Bold" panose="020B0604020202020204" charset="0"/>
      <p:regular r:id="rId26"/>
    </p:embeddedFont>
    <p:embeddedFont>
      <p:font typeface="Montserrat Italic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88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gif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5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svg"/><Relationship Id="rId7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svg"/><Relationship Id="rId7" Type="http://schemas.openxmlformats.org/officeDocument/2006/relationships/image" Target="../media/image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19" r="67931"/>
          <a:stretch>
            <a:fillRect/>
          </a:stretch>
        </p:blipFill>
        <p:spPr>
          <a:xfrm>
            <a:off x="10560112" y="-6875490"/>
            <a:ext cx="13398375" cy="1237722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7114921"/>
            <a:ext cx="18288000" cy="69068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7140907" y="8987931"/>
            <a:ext cx="1001904" cy="10124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alphaModFix amt="44999"/>
          </a:blip>
          <a:srcRect t="16618" r="4403" b="16618"/>
          <a:stretch>
            <a:fillRect/>
          </a:stretch>
        </p:blipFill>
        <p:spPr>
          <a:xfrm>
            <a:off x="-2368766" y="38502"/>
            <a:ext cx="11005779" cy="102484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636430" y="1386678"/>
            <a:ext cx="1420460" cy="16622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920337" y="4862857"/>
            <a:ext cx="5208026" cy="1029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1"/>
              </a:lnSpc>
            </a:pPr>
            <a:r>
              <a:rPr lang="en-US" sz="2972" dirty="0">
                <a:solidFill>
                  <a:srgbClr val="FFFFFF"/>
                </a:solidFill>
                <a:latin typeface="Montserrat Bold Italics"/>
              </a:rPr>
              <a:t>ACCESSORIES</a:t>
            </a:r>
          </a:p>
          <a:p>
            <a:pPr marL="0" lvl="0" indent="0">
              <a:lnSpc>
                <a:spcPts val="4161"/>
              </a:lnSpc>
              <a:spcBef>
                <a:spcPct val="0"/>
              </a:spcBef>
            </a:pPr>
            <a:r>
              <a:rPr lang="en-US" sz="2972" dirty="0">
                <a:solidFill>
                  <a:srgbClr val="FFFFFF"/>
                </a:solidFill>
                <a:latin typeface="Montserrat Bold Italics"/>
              </a:rPr>
              <a:t> FOR YOUR HEALTH CARE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37013" y="1358103"/>
            <a:ext cx="9505798" cy="4040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20"/>
              </a:lnSpc>
            </a:pPr>
            <a:r>
              <a:rPr lang="en-US" sz="6000" dirty="0">
                <a:solidFill>
                  <a:srgbClr val="FFFFFF"/>
                </a:solidFill>
                <a:latin typeface="Arial Black" panose="020B0A04020102020204" pitchFamily="34" charset="0"/>
              </a:rPr>
              <a:t>IPISTRESS: RASPBERRY PI PICO AS STRESS MONITOR</a:t>
            </a:r>
          </a:p>
          <a:p>
            <a:pPr>
              <a:lnSpc>
                <a:spcPts val="10736"/>
              </a:lnSpc>
            </a:pPr>
            <a:endParaRPr lang="en-US" sz="6000" dirty="0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940686" y="8383062"/>
            <a:ext cx="5954744" cy="161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06"/>
              </a:lnSpc>
            </a:pPr>
            <a:r>
              <a:rPr lang="en-US" sz="3076" dirty="0">
                <a:solidFill>
                  <a:srgbClr val="FFFFFF"/>
                </a:solidFill>
                <a:latin typeface="Montserrat Italics"/>
              </a:rPr>
              <a:t>By Group 3 </a:t>
            </a:r>
          </a:p>
          <a:p>
            <a:pPr algn="r">
              <a:lnSpc>
                <a:spcPts val="4306"/>
              </a:lnSpc>
            </a:pPr>
            <a:r>
              <a:rPr lang="en-US" sz="3076" dirty="0">
                <a:solidFill>
                  <a:srgbClr val="FFFFFF"/>
                </a:solidFill>
                <a:latin typeface="Montserrat Italics"/>
              </a:rPr>
              <a:t>Mong Phan, </a:t>
            </a:r>
            <a:r>
              <a:rPr lang="en-US" sz="3076" dirty="0" err="1">
                <a:solidFill>
                  <a:srgbClr val="FFFFFF"/>
                </a:solidFill>
                <a:latin typeface="Montserrat Italics"/>
              </a:rPr>
              <a:t>Khai</a:t>
            </a:r>
            <a:r>
              <a:rPr lang="en-US" sz="3076" dirty="0">
                <a:solidFill>
                  <a:srgbClr val="FFFFFF"/>
                </a:solidFill>
                <a:latin typeface="Montserrat Italics"/>
              </a:rPr>
              <a:t> Cao, </a:t>
            </a:r>
            <a:r>
              <a:rPr lang="en-US" sz="3076" dirty="0" err="1">
                <a:solidFill>
                  <a:srgbClr val="FFFFFF"/>
                </a:solidFill>
                <a:latin typeface="Montserrat Italics"/>
              </a:rPr>
              <a:t>Berhanu</a:t>
            </a:r>
            <a:r>
              <a:rPr lang="en-US" sz="3076" dirty="0">
                <a:solidFill>
                  <a:srgbClr val="FFFFFF"/>
                </a:solidFill>
                <a:latin typeface="Montserrat Italics"/>
              </a:rPr>
              <a:t> </a:t>
            </a:r>
            <a:r>
              <a:rPr lang="en-US" sz="3076" dirty="0" err="1">
                <a:solidFill>
                  <a:srgbClr val="FFFFFF"/>
                </a:solidFill>
                <a:latin typeface="Montserrat Italics"/>
              </a:rPr>
              <a:t>Muche</a:t>
            </a:r>
            <a:r>
              <a:rPr lang="en-US" sz="3076" dirty="0">
                <a:solidFill>
                  <a:srgbClr val="FFFFFF"/>
                </a:solidFill>
                <a:latin typeface="Montserrat Italics"/>
              </a:rPr>
              <a:t>, Xuan Dang</a:t>
            </a:r>
          </a:p>
        </p:txBody>
      </p:sp>
      <p:pic>
        <p:nvPicPr>
          <p:cNvPr id="11" name="Picture 10" descr="A picture containing light, neon, night&#10;&#10;Description automatically generated">
            <a:extLst>
              <a:ext uri="{FF2B5EF4-FFF2-40B4-BE49-F238E27FC236}">
                <a16:creationId xmlns:a16="http://schemas.microsoft.com/office/drawing/2014/main" id="{418D5AB0-B365-8F1A-B3F1-03E6709C25A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7604" y="-3009900"/>
            <a:ext cx="23635432" cy="198057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364813" y="6229818"/>
            <a:ext cx="2923187" cy="405718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76597" y="2586229"/>
            <a:ext cx="4775650" cy="519092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432504" y="3569076"/>
            <a:ext cx="5103678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3131"/>
                </a:solidFill>
                <a:latin typeface="Arial Black" panose="020B0A04020102020204" pitchFamily="34" charset="0"/>
              </a:rPr>
              <a:t>Remote monitoring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39714" y="4370506"/>
            <a:ext cx="10886285" cy="8699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Arial Black" panose="020B0A04020102020204" pitchFamily="34" charset="0"/>
              </a:rPr>
              <a:t>The heart rate monitor could be expanded to allow for remote monitoring of patients, either in a hospital or home setting.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32504" y="5688058"/>
            <a:ext cx="5103678" cy="50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3131"/>
                </a:solidFill>
                <a:latin typeface="Arial Black" panose="020B0A04020102020204" pitchFamily="34" charset="0"/>
              </a:rPr>
              <a:t>Wearable </a:t>
            </a:r>
            <a:r>
              <a:rPr lang="en-US" sz="3000" dirty="0" err="1">
                <a:solidFill>
                  <a:srgbClr val="FF3131"/>
                </a:solidFill>
                <a:latin typeface="Arial Black" panose="020B0A04020102020204" pitchFamily="34" charset="0"/>
              </a:rPr>
              <a:t>tech﻿nology</a:t>
            </a:r>
            <a:endParaRPr lang="en-US" sz="3000" dirty="0">
              <a:solidFill>
                <a:srgbClr val="FF313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639715" y="6469054"/>
            <a:ext cx="8905085" cy="1308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Arial Black" panose="020B0A04020102020204" pitchFamily="34" charset="0"/>
              </a:rPr>
              <a:t>The Raspberry Pi heart rate monitor could be developed into a wearable device, such as a wristband or chest strap.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432504" y="8024804"/>
            <a:ext cx="5103678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3131"/>
                </a:solidFill>
                <a:latin typeface="Arial Black" panose="020B0A04020102020204" pitchFamily="34" charset="0"/>
              </a:rPr>
              <a:t>Smartphone Display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39715" y="8824904"/>
            <a:ext cx="7792933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Arial Black" panose="020B0A04020102020204" pitchFamily="34" charset="0"/>
              </a:rPr>
              <a:t>The collected heart rate data can also be displayed on smartphones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57800" y="1840666"/>
            <a:ext cx="3101896" cy="504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3131"/>
                </a:solidFill>
                <a:latin typeface="Arial Black" panose="020B0A04020102020204" pitchFamily="34" charset="0"/>
              </a:rPr>
              <a:t>Stress monitor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39714" y="2529079"/>
            <a:ext cx="11191085" cy="421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Arial Black" panose="020B0A04020102020204" pitchFamily="34" charset="0"/>
              </a:rPr>
              <a:t>This project can be expanded to provide stress levels for users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5800" y="271305"/>
            <a:ext cx="17259300" cy="1263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511"/>
              </a:lnSpc>
              <a:spcBef>
                <a:spcPct val="0"/>
              </a:spcBef>
            </a:pPr>
            <a:r>
              <a:rPr lang="en-US" sz="7508" dirty="0">
                <a:solidFill>
                  <a:srgbClr val="1F4A7A"/>
                </a:solidFill>
                <a:latin typeface="Arial Black" panose="020B0A04020102020204" pitchFamily="34" charset="0"/>
              </a:rPr>
              <a:t>FURTHER DEVELOPMENT IDEAS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766701" y="6752468"/>
            <a:ext cx="22473900" cy="706906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010490" y="866775"/>
            <a:ext cx="11305710" cy="1263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511"/>
              </a:lnSpc>
              <a:spcBef>
                <a:spcPct val="0"/>
              </a:spcBef>
            </a:pPr>
            <a:r>
              <a:rPr lang="en-US" sz="7508" dirty="0">
                <a:solidFill>
                  <a:srgbClr val="1F4A7A"/>
                </a:solidFill>
                <a:latin typeface="Arial Black" panose="020B0A04020102020204" pitchFamily="34" charset="0"/>
              </a:rPr>
              <a:t>LESSONS LEARNED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8436591" y="-3420314"/>
            <a:ext cx="22473900" cy="706906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467921" y="5970055"/>
            <a:ext cx="3820079" cy="360997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5653136" y="4060915"/>
            <a:ext cx="5548264" cy="589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94"/>
              </a:lnSpc>
              <a:spcBef>
                <a:spcPct val="0"/>
              </a:spcBef>
            </a:pPr>
            <a:r>
              <a:rPr lang="en-US" sz="3495" dirty="0">
                <a:solidFill>
                  <a:srgbClr val="1F4A7A"/>
                </a:solidFill>
                <a:latin typeface="Arial Black" panose="020B0A04020102020204" pitchFamily="34" charset="0"/>
              </a:rPr>
              <a:t>Problem-solving skills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97985" y="3075193"/>
            <a:ext cx="763422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1F4A7A"/>
                </a:solidFill>
                <a:latin typeface="Arial Black" panose="020B0A04020102020204" pitchFamily="34" charset="0"/>
              </a:rPr>
              <a:t>Collaboration and teamwork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53136" y="7159093"/>
            <a:ext cx="5763812" cy="589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F4A7A"/>
                </a:solidFill>
                <a:latin typeface="Arial Black" panose="020B0A04020102020204" pitchFamily="34" charset="0"/>
              </a:rPr>
              <a:t>Real-world applications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653136" y="6124043"/>
            <a:ext cx="7666374" cy="589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F4A7A"/>
                </a:solidFill>
                <a:latin typeface="Arial Black" panose="020B0A04020102020204" pitchFamily="34" charset="0"/>
              </a:rPr>
              <a:t>Debugging and troubleshooting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53136" y="5088993"/>
            <a:ext cx="5294710" cy="589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1F4A7A"/>
                </a:solidFill>
                <a:latin typeface="Arial Black" panose="020B0A04020102020204" pitchFamily="34" charset="0"/>
              </a:rPr>
              <a:t>Hardware interfacing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724179" y="4946989"/>
            <a:ext cx="28212405" cy="88740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2233181"/>
            <a:ext cx="7599093" cy="80302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144000" y="4263831"/>
            <a:ext cx="507797" cy="4316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9191697" y="2949560"/>
            <a:ext cx="402941" cy="4029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144000" y="3636648"/>
            <a:ext cx="441795" cy="31533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750998" y="3483295"/>
            <a:ext cx="8026983" cy="5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Montserrat"/>
              </a:rPr>
              <a:t>https://www.metropolia.fi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50998" y="4197156"/>
            <a:ext cx="5577886" cy="118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Montserrat"/>
              </a:rPr>
              <a:t>KMD551, Karaportti 2</a:t>
            </a:r>
          </a:p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Montserrat"/>
              </a:rPr>
              <a:t>02610 Espoo , Finland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50998" y="2840012"/>
            <a:ext cx="4013492" cy="580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3"/>
              </a:lnSpc>
            </a:pPr>
            <a:r>
              <a:rPr lang="en-US" sz="3395">
                <a:solidFill>
                  <a:srgbClr val="000000"/>
                </a:solidFill>
                <a:latin typeface="Montserrat"/>
              </a:rPr>
              <a:t>+123-456-7890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50165" y="1074248"/>
            <a:ext cx="10704163" cy="1211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898"/>
              </a:lnSpc>
              <a:spcBef>
                <a:spcPct val="0"/>
              </a:spcBef>
            </a:pPr>
            <a:r>
              <a:rPr lang="en-US" sz="7070" dirty="0">
                <a:solidFill>
                  <a:srgbClr val="45467E"/>
                </a:solidFill>
                <a:latin typeface="Arial Black" panose="020B0A04020102020204" pitchFamily="34" charset="0"/>
              </a:rPr>
              <a:t>CONTACT SUPPORT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991149" cy="75415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935083" y="-223889"/>
            <a:ext cx="5352917" cy="444738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27874" y="3070468"/>
            <a:ext cx="2811895" cy="25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dirty="0">
                <a:solidFill>
                  <a:srgbClr val="05066D"/>
                </a:solidFill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7874" y="5278847"/>
            <a:ext cx="2811895" cy="39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 dirty="0">
                <a:solidFill>
                  <a:srgbClr val="000000"/>
                </a:solidFill>
                <a:latin typeface="Montserrat Bold"/>
              </a:rPr>
              <a:t>Vision and goals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85480" y="3070468"/>
            <a:ext cx="2811895" cy="25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dirty="0">
                <a:solidFill>
                  <a:srgbClr val="05066D"/>
                </a:solidFill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40400" y="3070468"/>
            <a:ext cx="2811895" cy="25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dirty="0">
                <a:solidFill>
                  <a:srgbClr val="05066D"/>
                </a:solidFill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95320" y="3070468"/>
            <a:ext cx="2811895" cy="25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dirty="0">
                <a:solidFill>
                  <a:srgbClr val="05066D"/>
                </a:solidFill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19373" y="811037"/>
            <a:ext cx="5423528" cy="1335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98"/>
              </a:lnSpc>
              <a:spcBef>
                <a:spcPct val="0"/>
              </a:spcBef>
            </a:pPr>
            <a:r>
              <a:rPr lang="en-US" sz="7784" dirty="0">
                <a:solidFill>
                  <a:srgbClr val="05066D"/>
                </a:solidFill>
                <a:latin typeface="Arial Black" panose="020B0A04020102020204" pitchFamily="34" charset="0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061995" y="5288372"/>
            <a:ext cx="2811895" cy="75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192">
                <a:solidFill>
                  <a:srgbClr val="000000"/>
                </a:solidFill>
                <a:latin typeface="Montserrat Bold"/>
              </a:rPr>
              <a:t>Further development ideas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08118" y="5278847"/>
            <a:ext cx="2676458" cy="80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Bold"/>
              </a:rPr>
              <a:t>System Architecture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7529" y="8181702"/>
            <a:ext cx="2811895" cy="807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Bold"/>
              </a:rPr>
              <a:t>Technologies used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5260" y="5995635"/>
            <a:ext cx="2811895" cy="25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dirty="0">
                <a:solidFill>
                  <a:srgbClr val="05066D"/>
                </a:solidFill>
                <a:latin typeface="Arial Black" panose="020B0A04020102020204" pitchFamily="34" charset="0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6032" y="8181702"/>
            <a:ext cx="2811895" cy="39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Bold"/>
              </a:rPr>
              <a:t>Testing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26199" y="5995635"/>
            <a:ext cx="2811895" cy="25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dirty="0">
                <a:solidFill>
                  <a:srgbClr val="05066D"/>
                </a:solidFill>
                <a:latin typeface="Arial Black" panose="020B0A04020102020204" pitchFamily="34" charset="0"/>
              </a:rPr>
              <a:t>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88076" y="8181702"/>
            <a:ext cx="2811895" cy="39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Bold"/>
              </a:rPr>
              <a:t>Lessons learned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607138" y="5995635"/>
            <a:ext cx="2811895" cy="25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dirty="0">
                <a:solidFill>
                  <a:srgbClr val="05066D"/>
                </a:solidFill>
                <a:latin typeface="Arial Black" panose="020B0A04020102020204" pitchFamily="34" charset="0"/>
              </a:rPr>
              <a:t>7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84137" y="5288372"/>
            <a:ext cx="2811895" cy="36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192">
                <a:solidFill>
                  <a:srgbClr val="000000"/>
                </a:solidFill>
                <a:latin typeface="Montserrat Bold"/>
              </a:rPr>
              <a:t>Features and usage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28468" y="8181702"/>
            <a:ext cx="2811895" cy="39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Bold"/>
              </a:rPr>
              <a:t>Algorithm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288076" y="5995635"/>
            <a:ext cx="2811895" cy="25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dirty="0">
                <a:solidFill>
                  <a:srgbClr val="05066D"/>
                </a:solidFill>
                <a:latin typeface="Arial Black" panose="020B0A04020102020204" pitchFamily="34" charset="0"/>
              </a:rPr>
              <a:t>8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969015" y="5995635"/>
            <a:ext cx="2811895" cy="25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495"/>
              </a:lnSpc>
            </a:pPr>
            <a:r>
              <a:rPr lang="en-US" sz="14639" dirty="0">
                <a:solidFill>
                  <a:srgbClr val="05066D"/>
                </a:solidFill>
                <a:latin typeface="Arial Black" panose="020B0A04020102020204" pitchFamily="34" charset="0"/>
              </a:rPr>
              <a:t>9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969015" y="8181702"/>
            <a:ext cx="2811895" cy="397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5"/>
              </a:lnSpc>
            </a:pPr>
            <a:r>
              <a:rPr lang="en-US" sz="2332">
                <a:solidFill>
                  <a:srgbClr val="000000"/>
                </a:solidFill>
                <a:latin typeface="Montserrat Bold"/>
              </a:rPr>
              <a:t>Contact Support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27190" y="3556066"/>
            <a:ext cx="4865294" cy="673093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2281879" y="1687670"/>
            <a:ext cx="7956059" cy="1868396"/>
            <a:chOff x="0" y="0"/>
            <a:chExt cx="1268996" cy="2980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10388" y="112333"/>
            <a:ext cx="3514153" cy="120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Arial Black" panose="020B0A04020102020204" pitchFamily="34" charset="0"/>
              </a:rPr>
              <a:t>VISION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124542" y="1801288"/>
            <a:ext cx="1421591" cy="162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337096"/>
                </a:solidFill>
                <a:latin typeface="Montserrat Classic Bold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2959179" y="3927541"/>
            <a:ext cx="7956059" cy="1868396"/>
            <a:chOff x="0" y="0"/>
            <a:chExt cx="1268996" cy="2980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27105" y="3952528"/>
            <a:ext cx="2088755" cy="162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337096"/>
                </a:solidFill>
                <a:latin typeface="Montserrat Classic Bold"/>
              </a:rPr>
              <a:t>02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3602673" y="5977667"/>
            <a:ext cx="7956059" cy="1868396"/>
            <a:chOff x="0" y="0"/>
            <a:chExt cx="1268996" cy="2980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482727" y="6005869"/>
            <a:ext cx="2088755" cy="162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337096"/>
                </a:solidFill>
                <a:latin typeface="Montserrat Classic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353386" y="8240243"/>
            <a:ext cx="11949510" cy="1124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5400" dirty="0">
                <a:solidFill>
                  <a:srgbClr val="05066D"/>
                </a:solidFill>
                <a:latin typeface="Arial Black" panose="020B0A04020102020204" pitchFamily="34" charset="0"/>
              </a:rPr>
              <a:t>Advance medical research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996881" y="5603537"/>
            <a:ext cx="9036227" cy="2461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5400" dirty="0">
                <a:solidFill>
                  <a:srgbClr val="05066D"/>
                </a:solidFill>
                <a:latin typeface="Arial Black" panose="020B0A04020102020204" pitchFamily="34" charset="0"/>
              </a:rPr>
              <a:t>Enable remote patient monitoring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74181" y="4169321"/>
            <a:ext cx="9036227" cy="1124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5400" dirty="0">
                <a:solidFill>
                  <a:srgbClr val="05066D"/>
                </a:solidFill>
                <a:latin typeface="Arial Black" panose="020B0A04020102020204" pitchFamily="34" charset="0"/>
              </a:rPr>
              <a:t>Promote fitness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250254" y="1929450"/>
            <a:ext cx="10320047" cy="1124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5400" dirty="0">
                <a:solidFill>
                  <a:srgbClr val="05066D"/>
                </a:solidFill>
                <a:latin typeface="Arial Black" panose="020B0A04020102020204" pitchFamily="34" charset="0"/>
              </a:rPr>
              <a:t>Improve health outcomes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4384577" y="7998463"/>
            <a:ext cx="7956059" cy="1868396"/>
            <a:chOff x="0" y="0"/>
            <a:chExt cx="1268996" cy="29801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68996" cy="298010"/>
            </a:xfrm>
            <a:custGeom>
              <a:avLst/>
              <a:gdLst/>
              <a:ahLst/>
              <a:cxnLst/>
              <a:rect l="l" t="t" r="r" b="b"/>
              <a:pathLst>
                <a:path w="1268996" h="298010">
                  <a:moveTo>
                    <a:pt x="97308" y="0"/>
                  </a:moveTo>
                  <a:lnTo>
                    <a:pt x="1171687" y="0"/>
                  </a:lnTo>
                  <a:cubicBezTo>
                    <a:pt x="1197495" y="0"/>
                    <a:pt x="1222246" y="10252"/>
                    <a:pt x="1240495" y="28501"/>
                  </a:cubicBezTo>
                  <a:cubicBezTo>
                    <a:pt x="1258744" y="46750"/>
                    <a:pt x="1268996" y="71501"/>
                    <a:pt x="1268996" y="97308"/>
                  </a:cubicBezTo>
                  <a:lnTo>
                    <a:pt x="1268996" y="200702"/>
                  </a:lnTo>
                  <a:cubicBezTo>
                    <a:pt x="1268996" y="254444"/>
                    <a:pt x="1225429" y="298010"/>
                    <a:pt x="1171687" y="298010"/>
                  </a:cubicBezTo>
                  <a:lnTo>
                    <a:pt x="97308" y="298010"/>
                  </a:lnTo>
                  <a:cubicBezTo>
                    <a:pt x="43566" y="298010"/>
                    <a:pt x="0" y="254444"/>
                    <a:pt x="0" y="200702"/>
                  </a:cubicBezTo>
                  <a:lnTo>
                    <a:pt x="0" y="97308"/>
                  </a:lnTo>
                  <a:cubicBezTo>
                    <a:pt x="0" y="43566"/>
                    <a:pt x="43566" y="0"/>
                    <a:pt x="973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142875"/>
              <a:ext cx="812800" cy="955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0217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18851" y="7965049"/>
            <a:ext cx="2088755" cy="162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475"/>
              </a:lnSpc>
              <a:spcBef>
                <a:spcPct val="0"/>
              </a:spcBef>
            </a:pPr>
            <a:r>
              <a:rPr lang="en-US" sz="9625">
                <a:solidFill>
                  <a:srgbClr val="337096"/>
                </a:solidFill>
                <a:latin typeface="Montserrat Classic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94854" y="2046130"/>
            <a:ext cx="8054092" cy="3032625"/>
            <a:chOff x="0" y="-24362"/>
            <a:chExt cx="1112222" cy="418787"/>
          </a:xfrm>
        </p:grpSpPr>
        <p:sp>
          <p:nvSpPr>
            <p:cNvPr id="3" name="Freeform 3"/>
            <p:cNvSpPr/>
            <p:nvPr/>
          </p:nvSpPr>
          <p:spPr>
            <a:xfrm>
              <a:off x="0" y="17268"/>
              <a:ext cx="1112222" cy="335528"/>
            </a:xfrm>
            <a:custGeom>
              <a:avLst/>
              <a:gdLst/>
              <a:ahLst/>
              <a:cxnLst/>
              <a:rect l="l" t="t" r="r" b="b"/>
              <a:pathLst>
                <a:path w="1112222" h="335528">
                  <a:moveTo>
                    <a:pt x="16341" y="0"/>
                  </a:moveTo>
                  <a:lnTo>
                    <a:pt x="1095881" y="0"/>
                  </a:lnTo>
                  <a:cubicBezTo>
                    <a:pt x="1100215" y="0"/>
                    <a:pt x="1104371" y="1722"/>
                    <a:pt x="1107436" y="4786"/>
                  </a:cubicBezTo>
                  <a:cubicBezTo>
                    <a:pt x="1110501" y="7851"/>
                    <a:pt x="1112222" y="12007"/>
                    <a:pt x="1112222" y="16341"/>
                  </a:cubicBezTo>
                  <a:lnTo>
                    <a:pt x="1112222" y="319187"/>
                  </a:lnTo>
                  <a:cubicBezTo>
                    <a:pt x="1112222" y="328212"/>
                    <a:pt x="1104906" y="335528"/>
                    <a:pt x="1095881" y="335528"/>
                  </a:cubicBezTo>
                  <a:lnTo>
                    <a:pt x="16341" y="335528"/>
                  </a:lnTo>
                  <a:cubicBezTo>
                    <a:pt x="12007" y="335528"/>
                    <a:pt x="7851" y="333807"/>
                    <a:pt x="4786" y="330742"/>
                  </a:cubicBezTo>
                  <a:cubicBezTo>
                    <a:pt x="1722" y="327678"/>
                    <a:pt x="0" y="323521"/>
                    <a:pt x="0" y="319187"/>
                  </a:cubicBezTo>
                  <a:lnTo>
                    <a:pt x="0" y="16341"/>
                  </a:lnTo>
                  <a:cubicBezTo>
                    <a:pt x="0" y="7316"/>
                    <a:pt x="7316" y="0"/>
                    <a:pt x="16341" y="0"/>
                  </a:cubicBezTo>
                  <a:close/>
                </a:path>
              </a:pathLst>
            </a:custGeom>
            <a:solidFill>
              <a:srgbClr val="E4EEFF">
                <a:alpha val="56863"/>
              </a:srgbClr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11924" y="-24362"/>
              <a:ext cx="1062799" cy="4187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 dirty="0">
                  <a:solidFill>
                    <a:srgbClr val="05066D">
                      <a:alpha val="56863"/>
                    </a:srgbClr>
                  </a:solidFill>
                  <a:latin typeface="Arial Black" panose="020B0A04020102020204" pitchFamily="34" charset="0"/>
                </a:rPr>
                <a:t>Designing and implementing a working heart rate monitor using a Raspberry Pi Pico: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894854" y="4509382"/>
            <a:ext cx="8201633" cy="4830201"/>
            <a:chOff x="0" y="-87568"/>
            <a:chExt cx="1132597" cy="6670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2597" cy="375736"/>
            </a:xfrm>
            <a:custGeom>
              <a:avLst/>
              <a:gdLst/>
              <a:ahLst/>
              <a:cxnLst/>
              <a:rect l="l" t="t" r="r" b="b"/>
              <a:pathLst>
                <a:path w="1132597" h="375736">
                  <a:moveTo>
                    <a:pt x="16047" y="0"/>
                  </a:moveTo>
                  <a:lnTo>
                    <a:pt x="1116550" y="0"/>
                  </a:lnTo>
                  <a:cubicBezTo>
                    <a:pt x="1125412" y="0"/>
                    <a:pt x="1132597" y="7185"/>
                    <a:pt x="1132597" y="16047"/>
                  </a:cubicBezTo>
                  <a:lnTo>
                    <a:pt x="1132597" y="359689"/>
                  </a:lnTo>
                  <a:cubicBezTo>
                    <a:pt x="1132597" y="368551"/>
                    <a:pt x="1125412" y="375736"/>
                    <a:pt x="1116550" y="375736"/>
                  </a:cubicBezTo>
                  <a:lnTo>
                    <a:pt x="16047" y="375736"/>
                  </a:lnTo>
                  <a:cubicBezTo>
                    <a:pt x="7185" y="375736"/>
                    <a:pt x="0" y="368551"/>
                    <a:pt x="0" y="359689"/>
                  </a:cubicBezTo>
                  <a:lnTo>
                    <a:pt x="0" y="16047"/>
                  </a:lnTo>
                  <a:cubicBezTo>
                    <a:pt x="0" y="7185"/>
                    <a:pt x="7185" y="0"/>
                    <a:pt x="16047" y="0"/>
                  </a:cubicBezTo>
                  <a:close/>
                </a:path>
              </a:pathLst>
            </a:custGeom>
            <a:solidFill>
              <a:srgbClr val="E4EEFF">
                <a:alpha val="56863"/>
              </a:srgbClr>
            </a:solidFill>
            <a:ln>
              <a:noFill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40835" y="-87568"/>
              <a:ext cx="1058056" cy="6670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r>
                <a:rPr lang="en-US" sz="2499" spc="244" dirty="0">
                  <a:solidFill>
                    <a:srgbClr val="05066D">
                      <a:alpha val="56863"/>
                    </a:srgbClr>
                  </a:solidFill>
                  <a:latin typeface="Arial Black" panose="020B0A04020102020204" pitchFamily="34" charset="0"/>
                </a:rPr>
                <a:t>Understanding the physiology of the heart and how heart rate is measured.</a:t>
              </a:r>
            </a:p>
            <a:p>
              <a:pPr algn="ctr">
                <a:lnSpc>
                  <a:spcPts val="3449"/>
                </a:lnSpc>
              </a:pPr>
              <a:endParaRPr lang="en-US" sz="2499" spc="244" dirty="0">
                <a:solidFill>
                  <a:srgbClr val="05066D">
                    <a:alpha val="56863"/>
                  </a:srgbClr>
                </a:solidFill>
                <a:latin typeface="Arial Black" panose="020B0A04020102020204" pitchFamily="34" charset="0"/>
              </a:endParaRPr>
            </a:p>
            <a:p>
              <a:pPr algn="ctr">
                <a:lnSpc>
                  <a:spcPts val="3449"/>
                </a:lnSpc>
              </a:pPr>
              <a:r>
                <a:rPr lang="en-US" sz="2499" spc="244" dirty="0">
                  <a:solidFill>
                    <a:srgbClr val="05066D">
                      <a:alpha val="56863"/>
                    </a:srgbClr>
                  </a:solidFill>
                  <a:latin typeface="Arial Black" panose="020B0A04020102020204" pitchFamily="34" charset="0"/>
                </a:rPr>
                <a:t>Apply programming skills practically</a:t>
              </a:r>
            </a:p>
            <a:p>
              <a:pPr algn="ctr">
                <a:lnSpc>
                  <a:spcPts val="3449"/>
                </a:lnSpc>
              </a:pPr>
              <a:endParaRPr lang="en-US" sz="2499" spc="244" dirty="0">
                <a:solidFill>
                  <a:srgbClr val="05066D">
                    <a:alpha val="56863"/>
                  </a:srgbClr>
                </a:solidFill>
                <a:latin typeface="Arial Black" panose="020B0A04020102020204" pitchFamily="34" charset="0"/>
              </a:endParaRPr>
            </a:p>
            <a:p>
              <a:pPr algn="ctr">
                <a:lnSpc>
                  <a:spcPts val="3449"/>
                </a:lnSpc>
              </a:pPr>
              <a:endParaRPr lang="en-US" sz="2499" spc="244" dirty="0">
                <a:solidFill>
                  <a:srgbClr val="05066D">
                    <a:alpha val="56863"/>
                  </a:srgbClr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35272" y="-889902"/>
            <a:ext cx="2630125" cy="397409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04061" flipH="1" flipV="1">
            <a:off x="13824431" y="5385399"/>
            <a:ext cx="4991149" cy="7541571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827719" y="1559193"/>
            <a:ext cx="5178810" cy="4114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035400" y="5420790"/>
            <a:ext cx="2569211" cy="216629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4317186" y="885825"/>
            <a:ext cx="3912414" cy="1178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Arial Black" panose="020B0A04020102020204" pitchFamily="34" charset="0"/>
              </a:rPr>
              <a:t>GOALS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735272" y="-889902"/>
            <a:ext cx="2630125" cy="39740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04061" flipH="1" flipV="1">
            <a:off x="13824431" y="5385399"/>
            <a:ext cx="4991149" cy="75415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24216" t="18631" b="16883"/>
          <a:stretch>
            <a:fillRect/>
          </a:stretch>
        </p:blipFill>
        <p:spPr>
          <a:xfrm>
            <a:off x="10465598" y="1230934"/>
            <a:ext cx="3731329" cy="423338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20123" t="8441" b="23790"/>
          <a:stretch>
            <a:fillRect/>
          </a:stretch>
        </p:blipFill>
        <p:spPr>
          <a:xfrm>
            <a:off x="2455714" y="5682699"/>
            <a:ext cx="3742325" cy="42333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 l="19100" t="17096" r="2046" b="17650"/>
          <a:stretch>
            <a:fillRect/>
          </a:stretch>
        </p:blipFill>
        <p:spPr>
          <a:xfrm>
            <a:off x="7639234" y="5682699"/>
            <a:ext cx="3882469" cy="42837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 l="20123" t="18631" r="2794" b="16627"/>
          <a:stretch>
            <a:fillRect/>
          </a:stretch>
        </p:blipFill>
        <p:spPr>
          <a:xfrm>
            <a:off x="12959978" y="5716286"/>
            <a:ext cx="3795263" cy="425018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rcRect l="22510" t="21999" r="2794" b="16371"/>
          <a:stretch>
            <a:fillRect/>
          </a:stretch>
        </p:blipFill>
        <p:spPr>
          <a:xfrm>
            <a:off x="5014127" y="1324692"/>
            <a:ext cx="3677709" cy="404587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363700" y="4161087"/>
            <a:ext cx="1307562" cy="51321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040297" y="27072"/>
            <a:ext cx="12646806" cy="1203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770"/>
              </a:lnSpc>
              <a:spcBef>
                <a:spcPct val="0"/>
              </a:spcBef>
            </a:pPr>
            <a:r>
              <a:rPr lang="en-US" sz="6978" dirty="0">
                <a:solidFill>
                  <a:srgbClr val="05066D"/>
                </a:solidFill>
                <a:latin typeface="Arial Black" panose="020B0A04020102020204" pitchFamily="34" charset="0"/>
              </a:rPr>
              <a:t>FEATURES AND USAGE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44641" y="2818452"/>
            <a:ext cx="3347195" cy="52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3978">
                <a:solidFill>
                  <a:srgbClr val="FF0099"/>
                </a:solidFill>
                <a:latin typeface="Big Shoulders Display Bold"/>
              </a:rPr>
              <a:t>MODE SELECTION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71262" y="2857701"/>
            <a:ext cx="3347195" cy="52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3978">
                <a:solidFill>
                  <a:srgbClr val="FF0099"/>
                </a:solidFill>
                <a:latin typeface="Big Shoulders Display Bold"/>
              </a:rPr>
              <a:t>PRESS TO START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53279" y="7270218"/>
            <a:ext cx="3347195" cy="52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3978">
                <a:solidFill>
                  <a:srgbClr val="FF0099"/>
                </a:solidFill>
                <a:latin typeface="Big Shoulders Display Bold"/>
              </a:rPr>
              <a:t>HR MEASURING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906871" y="7270218"/>
            <a:ext cx="3347195" cy="52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3978">
                <a:solidFill>
                  <a:srgbClr val="FF0099"/>
                </a:solidFill>
                <a:latin typeface="Big Shoulders Display Bold"/>
              </a:rPr>
              <a:t>OFFLINE RESULTS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84012" y="7312201"/>
            <a:ext cx="3347195" cy="52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8"/>
              </a:lnSpc>
            </a:pPr>
            <a:r>
              <a:rPr lang="en-US" sz="3978">
                <a:solidFill>
                  <a:srgbClr val="FF0099"/>
                </a:solidFill>
                <a:latin typeface="Big Shoulders Display Bold"/>
              </a:rPr>
              <a:t>KUBIOS RESULTS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67815" y="4803647"/>
            <a:ext cx="859218" cy="16930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587683" y="4851500"/>
            <a:ext cx="1205785" cy="16451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973818" y="-6635355"/>
            <a:ext cx="28212405" cy="887408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85626" y="2583642"/>
            <a:ext cx="14916747" cy="716513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685626" y="352878"/>
            <a:ext cx="14916747" cy="120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6"/>
              </a:lnSpc>
              <a:spcBef>
                <a:spcPct val="0"/>
              </a:spcBef>
            </a:pPr>
            <a:r>
              <a:rPr lang="en-US" sz="6997" dirty="0">
                <a:solidFill>
                  <a:srgbClr val="05066D"/>
                </a:solidFill>
                <a:latin typeface="Arial Black" panose="020B0A04020102020204" pitchFamily="34" charset="0"/>
              </a:rPr>
              <a:t>SYSTEM ARCHITECTURE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667815" y="4803647"/>
            <a:ext cx="859218" cy="16930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973818" y="-6635355"/>
            <a:ext cx="28212405" cy="88740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869696" y="1028700"/>
            <a:ext cx="10548608" cy="905279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685626" y="7234"/>
            <a:ext cx="14916747" cy="1208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6"/>
              </a:lnSpc>
              <a:spcBef>
                <a:spcPct val="0"/>
              </a:spcBef>
            </a:pPr>
            <a:r>
              <a:rPr lang="en-US" sz="6997" dirty="0">
                <a:solidFill>
                  <a:srgbClr val="05066D"/>
                </a:solidFill>
                <a:latin typeface="Arial Black" panose="020B0A04020102020204" pitchFamily="34" charset="0"/>
              </a:rPr>
              <a:t>ALGORITHM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61028" y="-6319934"/>
            <a:ext cx="14697268" cy="1469726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13042572" y="-175701"/>
            <a:ext cx="2210065" cy="53515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471848" y="4052288"/>
            <a:ext cx="1508714" cy="149576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471848" y="6189063"/>
            <a:ext cx="3062429" cy="1018005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471848" y="7509722"/>
            <a:ext cx="2573755" cy="262085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87562" y="-44394"/>
            <a:ext cx="11941530" cy="11914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912"/>
              </a:lnSpc>
              <a:spcBef>
                <a:spcPct val="0"/>
              </a:spcBef>
            </a:pPr>
            <a:r>
              <a:rPr lang="en-US" sz="7080" dirty="0">
                <a:solidFill>
                  <a:srgbClr val="05066D"/>
                </a:solidFill>
                <a:latin typeface="Arial Black" panose="020B0A04020102020204" pitchFamily="34" charset="0"/>
              </a:rPr>
              <a:t>TECHNOLOGIES USED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3722" y="1318824"/>
            <a:ext cx="4695477" cy="5052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3131"/>
                </a:solidFill>
                <a:latin typeface="Arial Black" panose="020B0A04020102020204" pitchFamily="34" charset="0"/>
              </a:rPr>
              <a:t>Raspberry Pi Pico 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3485" y="1821956"/>
            <a:ext cx="9784571" cy="1318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Arial Black" panose="020B0A04020102020204" pitchFamily="34" charset="0"/>
              </a:rPr>
              <a:t>A low-cost, high-performance microcontroller designed for embedded applications comes with a fully certified module on board featuring 2.4GHz wireless LAN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33723" y="3976088"/>
            <a:ext cx="5103678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3131"/>
                </a:solidFill>
                <a:latin typeface="Arial Black" panose="020B0A04020102020204" pitchFamily="34" charset="0"/>
              </a:rPr>
              <a:t>Crowtail</a:t>
            </a:r>
            <a:r>
              <a:rPr lang="en-US" sz="3000" dirty="0">
                <a:solidFill>
                  <a:srgbClr val="FF3131"/>
                </a:solidFill>
                <a:latin typeface="Arial Black" panose="020B0A04020102020204" pitchFamily="34" charset="0"/>
              </a:rPr>
              <a:t> Pulse Sensor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3485" y="4528538"/>
            <a:ext cx="9268359" cy="130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Arial Black" panose="020B0A04020102020204" pitchFamily="34" charset="0"/>
              </a:rPr>
              <a:t>A non-invasive sensor that measures heart rate and Heart Rate Variability (HRV) by detecting changes in blood volume in the fingertip.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3723" y="6112863"/>
            <a:ext cx="6091231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3131"/>
                </a:solidFill>
                <a:latin typeface="Arial Black" panose="020B0A04020102020204" pitchFamily="34" charset="0"/>
              </a:rPr>
              <a:t>Kubios</a:t>
            </a:r>
            <a:r>
              <a:rPr lang="en-US" sz="3000" dirty="0">
                <a:solidFill>
                  <a:srgbClr val="FF3131"/>
                </a:solidFill>
                <a:latin typeface="Arial Black" panose="020B0A04020102020204" pitchFamily="34" charset="0"/>
              </a:rPr>
              <a:t> cloud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3485" y="6674838"/>
            <a:ext cx="9835258" cy="421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Arial Black" panose="020B0A04020102020204" pitchFamily="34" charset="0"/>
              </a:rPr>
              <a:t>A powerful API for analyzing heart rate variability data.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3723" y="7826375"/>
            <a:ext cx="8158240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FF3131"/>
                </a:solidFill>
                <a:latin typeface="Arial Black" panose="020B0A04020102020204" pitchFamily="34" charset="0"/>
              </a:rPr>
              <a:t>MicroPython</a:t>
            </a:r>
            <a:r>
              <a:rPr lang="en-US" sz="3000" dirty="0">
                <a:solidFill>
                  <a:srgbClr val="FF3131"/>
                </a:solidFill>
                <a:latin typeface="Arial Black" panose="020B0A04020102020204" pitchFamily="34" charset="0"/>
              </a:rPr>
              <a:t> Programming Language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699" y="8388350"/>
            <a:ext cx="9835257" cy="421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/>
                </a:solidFill>
                <a:latin typeface="Arial Black" panose="020B0A04020102020204" pitchFamily="34" charset="0"/>
              </a:rPr>
              <a:t>A popular programming language for embedded system.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C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3634062">
            <a:off x="21644529" y="-5615746"/>
            <a:ext cx="10793046" cy="155397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74011">
            <a:off x="-797154" y="7044140"/>
            <a:ext cx="5318158" cy="725615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605978" y="1250624"/>
            <a:ext cx="12708817" cy="175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228"/>
              </a:lnSpc>
              <a:spcBef>
                <a:spcPct val="0"/>
              </a:spcBef>
            </a:pPr>
            <a:r>
              <a:rPr lang="en-US" sz="10162" dirty="0">
                <a:solidFill>
                  <a:srgbClr val="FFFFFF"/>
                </a:solidFill>
                <a:latin typeface="Arial Black" panose="020B0A04020102020204" pitchFamily="34" charset="0"/>
              </a:rPr>
              <a:t>TESTING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43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205516" y="-2647963"/>
            <a:ext cx="16218559" cy="666312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2123608" y="1898625"/>
            <a:ext cx="5498560" cy="126020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574011">
            <a:off x="5469149" y="-6276041"/>
            <a:ext cx="5318158" cy="725615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313</Words>
  <Application>Microsoft Office PowerPoint</Application>
  <PresentationFormat>Custom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 Black</vt:lpstr>
      <vt:lpstr>Montserrat Bold Italics</vt:lpstr>
      <vt:lpstr>Arial</vt:lpstr>
      <vt:lpstr>Big Shoulders Display Bold</vt:lpstr>
      <vt:lpstr>Montserrat Italics</vt:lpstr>
      <vt:lpstr>Calibri</vt:lpstr>
      <vt:lpstr>Montserrat Classic Bold</vt:lpstr>
      <vt:lpstr>Montserrat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IPistress presentation</dc:title>
  <cp:lastModifiedBy>Mong Phan</cp:lastModifiedBy>
  <cp:revision>8</cp:revision>
  <dcterms:created xsi:type="dcterms:W3CDTF">2006-08-16T00:00:00Z</dcterms:created>
  <dcterms:modified xsi:type="dcterms:W3CDTF">2023-05-07T17:46:17Z</dcterms:modified>
  <dc:identifier>DAFhR-tYFME</dc:identifier>
</cp:coreProperties>
</file>